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1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package/2006/relationships/metadata/extended-properties" Target="docProps/app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autoCompressPicture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F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p="http://schemas.openxmlformats.org/presentationml/2006/main" xmlns:r="http://schemas.openxmlformats.org/officeDocument/2006/relationships">
  <p:normalViewPr>
    <p:restoredLeft autoAdjust="0" sz="15633"/>
    <p:restoredTop autoAdjust="0" sz="94711"/>
  </p:normalViewPr>
  <p:slideViewPr>
    <p:cSldViewPr snapToGrid="0" snapToObjects="1">
      <p:cViewPr varScale="1">
        <p:scale>
          <a:sx d="100" n="112"/>
          <a:sy d="100" n="112"/>
        </p:scale>
        <p:origin x="1584" y="84"/>
      </p:cViewPr>
      <p:guideLst>
        <p:guide orient="horz" pos="2160"/>
        <p:guide pos="2880"/>
      </p:guideLst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00" n="100"/>
        <a:sy d="100" n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">
            <a:extLst>
              <a:ext uri="{FF2B5EF4-FFF2-40B4-BE49-F238E27FC236}">
                <a16:creationId xmlns:a16="http://schemas.microsoft.com/office/drawing/2014/main" id="{DC8B8F8C-5341-430A-B99D-AB43A035D09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6" y="2944058"/>
            <a:ext cx="2339828" cy="1566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>
            <a:normAutofit/>
          </a:bodyPr>
          <a:lstStyle>
            <a:lvl1pPr>
              <a:defRPr sz="36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3702" y="4167942"/>
            <a:ext cx="7115175" cy="495300"/>
          </a:xfrm>
        </p:spPr>
        <p:txBody>
          <a:bodyPr>
            <a:normAutofit/>
          </a:bodyPr>
          <a:lstStyle>
            <a:lvl1pPr marL="0" indent="0" algn="ctr">
              <a:buNone/>
              <a:defRPr sz="20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381376" y="6398661"/>
            <a:ext cx="2133600" cy="365125"/>
          </a:xfrm>
        </p:spPr>
        <p:txBody>
          <a:bodyPr/>
          <a:lstStyle>
            <a:lvl1pPr algn="ctr">
              <a:defRPr sz="2000" b="1" i="1">
                <a:solidFill>
                  <a:srgbClr val="2E2F87"/>
                </a:solidFill>
              </a:defRPr>
            </a:lvl1pPr>
          </a:lstStyle>
          <a:p>
            <a:fld id="{241EB5C9-1307-BA42-ABA2-0BC069CD8E7F}" type="datetimeFigureOut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4" descr="UCL open logo">
            <a:extLst>
              <a:ext uri="{FF2B5EF4-FFF2-40B4-BE49-F238E27FC236}">
                <a16:creationId xmlns:a16="http://schemas.microsoft.com/office/drawing/2014/main" id="{1993AE53-4193-41CD-888D-75669F078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413" y="6362700"/>
            <a:ext cx="38115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361C457-F5F7-DB1A-E2CA-45C6729669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/>
          <a:srcRect/>
          <a:stretch/>
        </p:blipFill>
        <p:spPr bwMode="auto">
          <a:xfrm>
            <a:off x="12438" y="5918177"/>
            <a:ext cx="2137299" cy="96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">
            <a:extLst>
              <a:ext uri="{FF2B5EF4-FFF2-40B4-BE49-F238E27FC236}">
                <a16:creationId xmlns:a16="http://schemas.microsoft.com/office/drawing/2014/main" id="{572C6A5C-32C2-4836-B32A-7F7BAF1296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507" y="211138"/>
            <a:ext cx="887143" cy="59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>
            <a:normAutofit/>
          </a:bodyPr>
          <a:lstStyle>
            <a:lvl1pPr algn="l">
              <a:defRPr sz="28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0" indent="0"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7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</a:lstStyle>
          <a:p>
            <a:pPr lvl="0"/>
            <a:r>
              <a:rPr lang="en-US" dirty="0"/>
              <a:t>- 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4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772400" cy="36512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AB4671-6050-45FC-9EE4-2D9AAF99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>
            <a:lvl1pPr algn="l">
              <a:defRPr sz="3200" b="1" i="1">
                <a:solidFill>
                  <a:srgbClr val="2E2F8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730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8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9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2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0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9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1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9045"/>
      </p:ext>
    </p:extLst>
  </p:cSld>
  <p:clrMapOvr>
    <a:masterClrMapping/>
  </p:clrMapOvr>
</p:sldLayout>
</file>

<file path=ppt/slideMasters/_rels/slideMaster1.xml.rels><?xml version="1.0" encoding="UTF-8"?><Relationships xmlns="http://schemas.openxmlformats.org/package/2006/relationships"><Relationship Id="rId8" Target="../slideLayouts/slideLayout8.xml" Type="http://schemas.openxmlformats.org/officeDocument/2006/relationships/slideLayout" /><Relationship Id="rId3" Target="../slideLayouts/slideLayout3.xml" Type="http://schemas.openxmlformats.org/officeDocument/2006/relationships/slideLayout" /><Relationship Id="rId7" Target="../slideLayouts/slideLayout7.xml" Type="http://schemas.openxmlformats.org/officeDocument/2006/relationships/slideLayout" /><Relationship Id="rId12" Target="../theme/theme1.xml" Type="http://schemas.openxmlformats.org/officeDocument/2006/relationships/theme" /><Relationship Id="rId2" Target="../slideLayouts/slideLayout2.xml" Type="http://schemas.openxmlformats.org/officeDocument/2006/relationships/slideLayout" /><Relationship Id="rId1" Target="../slideLayouts/slideLayout1.xml" Type="http://schemas.openxmlformats.org/officeDocument/2006/relationships/slideLayout" /><Relationship Id="rId6" Target="../slideLayouts/slideLayout6.xml" Type="http://schemas.openxmlformats.org/officeDocument/2006/relationships/slideLayout" /><Relationship Id="rId11" Target="../slideLayouts/slideLayout11.xml" Type="http://schemas.openxmlformats.org/officeDocument/2006/relationships/slideLayout" /><Relationship Id="rId5" Target="../slideLayouts/slideLayout5.xml" Type="http://schemas.openxmlformats.org/officeDocument/2006/relationships/slideLayout" /><Relationship Id="rId10" Target="../slideLayouts/slideLayout10.xml" Type="http://schemas.openxmlformats.org/officeDocument/2006/relationships/slideLayout" /><Relationship Id="rId4" Target="../slideLayouts/slideLayout4.xml" Type="http://schemas.openxmlformats.org/officeDocument/2006/relationships/slideLayout" /><Relationship Id="rId9" Target="../slideLayouts/slideLayout9.xml" Type="http://schemas.openxmlformats.org/officeDocument/2006/relationships/slideLayout" />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bIns="45720" lIns="91440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bIns="45720" lIns="91440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B5C9-1307-BA42-ABA2-0BC069CD8E7F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20087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6.png" /></Relationships>
</file>

<file path=ppt/slides/_rels/slide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7.png" /></Relationships>
</file>

<file path=ppt/slides/_rels/slide4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8.png" /></Relationships>
</file>

<file path=ppt/slides/_rels/slide5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9.png" /></Relationships>
</file>

<file path=ppt/slides/_rels/slide6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0.png" /></Relationships>
</file>

<file path=ppt/slides/_rels/slide7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1.png" /></Relationships>
</file>

<file path=ppt/slides/_rels/slide8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2.png" /></Relationships>
</file>

<file path=ppt/slides/_rels/slide9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3.png" /></Relationships>
</file>

<file path=ppt/slides/_rels/slide10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4.png" /></Relationships>
</file>

<file path=ppt/slides/_rels/slide11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5.png" /></Relationships>
</file>

<file path=ppt/slides/_rels/slide12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image" Target="../media/image16.png" /></Relationships>
</file>

<file path=ppt/slides/_rels/slide13.xml.rels><?xml version="1.0" encoding="UTF-8"?><Relationships xmlns="http://schemas.openxmlformats.org/package/2006/relationships"><Relationship Id="rId1" Type="http://schemas.openxmlformats.org/officeDocument/2006/relationships/slideLayout" Target="../slideLayouts/slideLayout2.xml" /><Relationship Id="rId2" Type="http://schemas.openxmlformats.org/officeDocument/2006/relationships/hyperlink" Target="https://cks.nice.org.uk/topics/alcohol-problem-drinking/diagnosis/how-to-scree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4700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Latest trends on alcohol consumption in Scotland from the Alcohol Toolkit Study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993702" y="4167942"/>
            <a:ext cx="7115175" cy="495300"/>
          </a:xfrm>
        </p:spPr>
        <p:txBody>
          <a:bodyPr/>
          <a:lstStyle/>
          <a:p>
            <a:pPr lvl="0" indent="0" marL="0">
              <a:buNone/>
            </a:pPr>
            <a:br/>
            <a:br/>
            <a:r>
              <a:rPr/>
              <a:t>Vera Buss, Jamie Brown, Loren Kock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381376" y="6398661"/>
            <a:ext cx="2133600" cy="365125"/>
          </a:xfrm>
        </p:spPr>
        <p:txBody>
          <a:bodyPr/>
          <a:lstStyle/>
          <a:p>
            <a:pPr lvl="0" indent="0" marL="0">
              <a:buNone/>
            </a:pPr>
            <a:r>
              <a:rPr/>
              <a:t>22/07/2026</a:t>
            </a:r>
          </a:p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social grade</a:t>
            </a:r>
          </a:p>
        </p:txBody>
      </p:sp>
      <p:pic>
        <p:nvPicPr>
          <p:cNvPr descr="C://Users/rmjlvbu/OneDrive%20-%20University%20College%20London/Toolkit%20merge%20files/Waves/236/Graphs/Scotland/Alcohol/auditc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(AUDIT-C) by gender</a:t>
            </a:r>
          </a:p>
        </p:txBody>
      </p:sp>
      <p:pic>
        <p:nvPicPr>
          <p:cNvPr descr="C://Users/rmjlvbu/OneDrive%20-%20University%20College%20London/Toolkit%20merge%20files/Waves/236/Graphs/Scotland/Alcohol/auditc_gender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Currently trying to restrict consumption</a:t>
            </a:r>
          </a:p>
        </p:txBody>
      </p:sp>
      <p:pic>
        <p:nvPicPr>
          <p:cNvPr descr="C://Users/rmjlvbu/OneDrive%20-%20University%20College%20London/Toolkit%20merge%20files/Waves/236/Graphs/Scotland/Alcohol/restrict_con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Motivation to cut down</a:t>
            </a:r>
          </a:p>
        </p:txBody>
      </p:sp>
      <p:pic>
        <p:nvPicPr>
          <p:cNvPr descr="C://Users/rmjlvbu/OneDrive%20-%20University%20College%20London/Toolkit%20merge%20files/Waves/236/Graphs/Scotland/Alcohol/motiv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GP advice to cut down</a:t>
            </a:r>
          </a:p>
        </p:txBody>
      </p:sp>
      <p:pic>
        <p:nvPicPr>
          <p:cNvPr descr="C://Users/rmjlvbu/OneDrive%20-%20University%20College%20London/Toolkit%20merge%20files/Waves/236/Graphs/Scotland/Alcohol/gp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All past-year attempts to cut down or stop</a:t>
            </a:r>
          </a:p>
        </p:txBody>
      </p:sp>
      <p:pic>
        <p:nvPicPr>
          <p:cNvPr descr="C://Users/rmjlvbu/OneDrive%20-%20University%20College%20London/Toolkit%20merge%20files/Waves/236/Graphs/Scotland/Alcohol/all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Serious past-year attempts to cut down or stop</a:t>
            </a:r>
          </a:p>
        </p:txBody>
      </p:sp>
      <p:pic>
        <p:nvPicPr>
          <p:cNvPr descr="C://Users/rmjlvbu/OneDrive%20-%20University%20College%20London/Toolkit%20merge%20files/Waves/236/Graphs/Scotland/Alcohol/serious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Support in past-year attempts</a:t>
            </a:r>
          </a:p>
        </p:txBody>
      </p:sp>
      <p:pic>
        <p:nvPicPr>
          <p:cNvPr descr="C://Users/rmjlvbu/OneDrive%20-%20University%20College%20London/Toolkit%20merge%20files/Waves/236/Graphs/Scotland/Alcohol/support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Using low-alcohol/alcohol-free drinks in past-year attempts</a:t>
            </a:r>
          </a:p>
        </p:txBody>
      </p:sp>
      <p:pic>
        <p:nvPicPr>
          <p:cNvPr descr="C://Users/rmjlvbu/OneDrive%20-%20University%20College%20London/Toolkit%20merge%20files/Waves/236/Graphs/Scotland/Alcohol/nolo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Triggers for past-year attempts</a:t>
            </a:r>
          </a:p>
        </p:txBody>
      </p:sp>
      <p:pic>
        <p:nvPicPr>
          <p:cNvPr descr="C://Users/rmjlvbu/OneDrive%20-%20University%20College%20London/Toolkit%20merge%20files/Waves/236/Graphs/Scotland/Alcohol/triggers_pyattempts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6300" y="1600200"/>
            <a:ext cx="73914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Prevalence of risky drinking (AUDIT) - not collected since October 2024</a:t>
            </a:r>
          </a:p>
        </p:txBody>
      </p:sp>
      <p:pic>
        <p:nvPicPr>
          <p:cNvPr descr="C://Users/rmjlvbu/OneDrive%20-%20University%20College%20London/Toolkit%20merge%20files/Waves/211-220/215/Graphs/Scotland/Alcohol/audit_scot.png" id="0" name="Picture 1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08100" y="1600200"/>
            <a:ext cx="6527800" cy="4521200"/>
          </a:xfrm>
          <a:prstGeom prst="rect">
            <a:avLst/>
          </a:prstGeom>
          <a:noFill/>
          <a:ln w="9525">
            <a:noFill/>
            <a:headEnd/>
            <a:tailEnd/>
          </a:ln>
        </p:spPr>
      </p:pic>
    </p:spTree>
  </p:cSld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2375" cy="1143000"/>
          </a:xfrm>
        </p:spPr>
        <p:txBody>
          <a:bodyPr/>
          <a:lstStyle/>
          <a:p>
            <a:pPr lvl="0" indent="0" marL="0">
              <a:buNone/>
            </a:pPr>
            <a:r>
              <a:rPr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hasCustomPrompt="1" idx="1"/>
          </p:nvPr>
        </p:nvSpPr>
        <p:spPr/>
        <p:txBody>
          <a:bodyPr/>
          <a:lstStyle/>
          <a:p>
            <a:pPr lvl="0"/>
            <a:r>
              <a:rPr/>
              <a:t>Data collected during monthly household survey</a:t>
            </a:r>
          </a:p>
          <a:p>
            <a:pPr lvl="0"/>
            <a:r>
              <a:rPr/>
              <a:t>Each month involves a new representative sample of 400-450 adults (16 and over)</a:t>
            </a:r>
          </a:p>
          <a:p>
            <a:pPr lvl="1"/>
            <a:r>
              <a:rPr/>
              <a:t>Due to pandemic, surveys are conducted by telephone (rather than face-to-face) and among adults aged 18 and over between April 2020-December 2021.</a:t>
            </a:r>
          </a:p>
          <a:p>
            <a:pPr lvl="0"/>
            <a:r>
              <a:rPr/>
              <a:t>Risky drinking operationalised as AUDIT-C of 5 or above (</a:t>
            </a:r>
            <a:r>
              <a:rPr>
                <a:hlinkClick r:id="rId2"/>
              </a:rPr>
              <a:t>https://cks.nice.org.uk/topics/alcohol-problem-drinking/diagnosis/how-to-screen</a:t>
            </a:r>
            <a:r>
              <a:rPr/>
              <a:t>)</a:t>
            </a:r>
          </a:p>
          <a:p>
            <a:pPr lvl="0"/>
            <a:r>
              <a:rPr/>
              <a:t>Kock, et al., 2021. Protocol for expansion of an existing national monthly survey of smoking behaviour and alcohol use in England to Scotland and Wales: The Smoking and Alcohol Toolkit Study. Wellcome Open Research. 6:67</a:t>
            </a:r>
          </a:p>
          <a:p>
            <a:pPr lvl="0"/>
            <a:r>
              <a:rPr/>
              <a:t>More information (and access to the data underlying each graph) will be available online soon.</a:t>
            </a: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DD9147DCE5D39448439BAC925F17EAF" ma:contentTypeVersion="13" ma:contentTypeDescription="Create a new document." ma:contentTypeScope="" ma:versionID="98a36182e80fce830f6c1959f67f732d">
  <xsd:schema xmlns:xsd="http://www.w3.org/2001/XMLSchema" xmlns:xs="http://www.w3.org/2001/XMLSchema" xmlns:p="http://schemas.microsoft.com/office/2006/metadata/properties" xmlns:ns2="7b517193-b76b-4847-86d0-f7effd00a065" xmlns:ns3="64cf4f3d-fe9c-4791-a736-5ffb6a9cf343" targetNamespace="http://schemas.microsoft.com/office/2006/metadata/properties" ma:root="true" ma:fieldsID="432d58a1b050dac85319da7bffcb1962" ns2:_="" ns3:_="">
    <xsd:import namespace="7b517193-b76b-4847-86d0-f7effd00a065"/>
    <xsd:import namespace="64cf4f3d-fe9c-4791-a736-5ffb6a9cf34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17193-b76b-4847-86d0-f7effd00a0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579a89b1-2c2c-4f7f-9bd7-7914fb13a02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f4f3d-fe9c-4791-a736-5ffb6a9cf343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147fe9c4-542b-4744-b805-c419a5587213}" ma:internalName="TaxCatchAll" ma:showField="CatchAllData" ma:web="64cf4f3d-fe9c-4791-a736-5ffb6a9cf34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b517193-b76b-4847-86d0-f7effd00a065">
      <Terms xmlns="http://schemas.microsoft.com/office/infopath/2007/PartnerControls"/>
    </lcf76f155ced4ddcb4097134ff3c332f>
    <TaxCatchAll xmlns="64cf4f3d-fe9c-4791-a736-5ffb6a9cf343" xsi:nil="true"/>
  </documentManagement>
</p:properties>
</file>

<file path=customXml/itemProps1.xml><?xml version="1.0" encoding="utf-8"?>
<ds:datastoreItem xmlns:ds="http://schemas.openxmlformats.org/officeDocument/2006/customXml" ds:itemID="{3C6A63EA-E4CC-4A84-889E-0505183520F6}"/>
</file>

<file path=customXml/itemProps2.xml><?xml version="1.0" encoding="utf-8"?>
<ds:datastoreItem xmlns:ds="http://schemas.openxmlformats.org/officeDocument/2006/customXml" ds:itemID="{2D4DE76B-EFF1-4010-9826-27A1245C9AF5}"/>
</file>

<file path=customXml/itemProps3.xml><?xml version="1.0" encoding="utf-8"?>
<ds:datastoreItem xmlns:ds="http://schemas.openxmlformats.org/officeDocument/2006/customXml" ds:itemID="{7FC59CDD-90B4-4992-996B-F962C946E1A8}"/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34</Words>
  <Application>Microsoft Office PowerPoint</Application>
  <PresentationFormat>On-screen Show (4:3)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Monthly trends on smoking in Wales from the Smoking Toolkit Study</vt:lpstr>
      <vt:lpstr>Prevalence of cigarette smoking by social grade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Latest trends on alcohol consumption in Scotland from the Alcohol Toolkit Study</dc:title>
  <dc:creator>Vera Buss, Jamie Brown, Loren Kock</dc:creator>
  <cp:keywords/>
  <dcterms:created xsi:type="dcterms:W3CDTF">2026-07-22T08:43:50Z</dcterms:created>
  <dcterms:modified xsi:type="dcterms:W3CDTF">2026-07-22T08:43:50Z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ate">
    <vt:lpwstr>22/07/2026</vt:lpwstr>
  </property>
  <property fmtid="{D5CDD505-2E9C-101B-9397-08002B2CF9AE}" pid="3" name="output">
    <vt:lpwstr/>
  </property>
  <property fmtid="{D5CDD505-2E9C-101B-9397-08002B2CF9AE}" pid="4" name="ContentTypeId">
    <vt:lpwstr>0x0101006DD9147DCE5D39448439BAC925F17EAF</vt:lpwstr>
  </property>
</Properties>
</file>