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1584" y="8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">
            <a:extLst>
              <a:ext uri="{FF2B5EF4-FFF2-40B4-BE49-F238E27FC236}">
                <a16:creationId xmlns:a16="http://schemas.microsoft.com/office/drawing/2014/main" id="{DC8B8F8C-5341-430A-B99D-AB43A035D09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6" y="2944058"/>
            <a:ext cx="2339828" cy="1566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3702" y="4167942"/>
            <a:ext cx="7115175" cy="495300"/>
          </a:xfrm>
        </p:spPr>
        <p:txBody>
          <a:bodyPr>
            <a:normAutofit/>
          </a:bodyPr>
          <a:lstStyle>
            <a:lvl1pPr marL="0" indent="0" algn="ctr">
              <a:buNone/>
              <a:defRPr sz="20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381376" y="6398661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2438" y="5918177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">
            <a:extLst>
              <a:ext uri="{FF2B5EF4-FFF2-40B4-BE49-F238E27FC236}">
                <a16:creationId xmlns:a16="http://schemas.microsoft.com/office/drawing/2014/main" id="{572C6A5C-32C2-4836-B32A-7F7BAF1296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507" y="211138"/>
            <a:ext cx="887143" cy="59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>
            <a:normAutofit/>
          </a:bodyPr>
          <a:lstStyle>
            <a:lvl1pPr algn="l">
              <a:defRPr sz="28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3.png" /></Relationships>
</file>

<file path=ppt/slides/_rels/slide10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4.png" /></Relationships>
</file>

<file path=ppt/slides/_rels/slide11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5.png" /></Relationships>
</file>

<file path=ppt/slides/_rels/slide1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6.png" /></Relationships>
</file>

<file path=ppt/slides/_rels/slide1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hyperlink" Target="https://cks.nice.org.uk/topics/alcohol-problem-drinking/diagnosis/how-to-scree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Latest trends on alcohol consumption in Scotland from the Alcohol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993702" y="4167942"/>
            <a:ext cx="7115175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Jamie Brown, Loren Kock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381376" y="6398661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12/05/2026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social grade</a:t>
            </a:r>
          </a:p>
        </p:txBody>
      </p:sp>
      <p:pic>
        <p:nvPicPr>
          <p:cNvPr descr="C://Users/rmjlvbu/OneDrive%20-%20University%20College%20London/Toolkit%20merge%20files/Waves/234/Graphs/Scotland/Alcohol/auditc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gender</a:t>
            </a:r>
          </a:p>
        </p:txBody>
      </p:sp>
      <p:pic>
        <p:nvPicPr>
          <p:cNvPr descr="C://Users/rmjlvbu/OneDrive%20-%20University%20College%20London/Toolkit%20merge%20files/Waves/234/Graphs/Scotland/Alcohol/auditc_gender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Currently trying to restrict consumption</a:t>
            </a:r>
          </a:p>
        </p:txBody>
      </p:sp>
      <p:pic>
        <p:nvPicPr>
          <p:cNvPr descr="C://Users/rmjlvbu/OneDrive%20-%20University%20College%20London/Toolkit%20merge%20files/Waves/234/Graphs/Scotland/Alcohol/restrict_con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Motivation to cut down</a:t>
            </a:r>
          </a:p>
        </p:txBody>
      </p:sp>
      <p:pic>
        <p:nvPicPr>
          <p:cNvPr descr="C://Users/rmjlvbu/OneDrive%20-%20University%20College%20London/Toolkit%20merge%20files/Waves/234/Graphs/Scotland/Alcohol/motiv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GP advice to cut down</a:t>
            </a:r>
          </a:p>
        </p:txBody>
      </p:sp>
      <p:pic>
        <p:nvPicPr>
          <p:cNvPr descr="C://Users/rmjlvbu/OneDrive%20-%20University%20College%20London/Toolkit%20merge%20files/Waves/234/Graphs/Scotland/Alcohol/g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All past-year attempts to cut down or stop</a:t>
            </a:r>
          </a:p>
        </p:txBody>
      </p:sp>
      <p:pic>
        <p:nvPicPr>
          <p:cNvPr descr="C://Users/rmjlvbu/OneDrive%20-%20University%20College%20London/Toolkit%20merge%20files/Waves/234/Graphs/Scotland/Alcohol/all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Serious past-year attempts to cut down or stop</a:t>
            </a:r>
          </a:p>
        </p:txBody>
      </p:sp>
      <p:pic>
        <p:nvPicPr>
          <p:cNvPr descr="C://Users/rmjlvbu/OneDrive%20-%20University%20College%20London/Toolkit%20merge%20files/Waves/234/Graphs/Scotland/Alcohol/serious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Support in past-year attempts</a:t>
            </a:r>
          </a:p>
        </p:txBody>
      </p:sp>
      <p:pic>
        <p:nvPicPr>
          <p:cNvPr descr="C://Users/rmjlvbu/OneDrive%20-%20University%20College%20London/Toolkit%20merge%20files/Waves/234/Graphs/Scotland/Alcohol/support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Using low-alcohol/alcohol-free drinks in past-year attempts</a:t>
            </a:r>
          </a:p>
        </p:txBody>
      </p:sp>
      <p:pic>
        <p:nvPicPr>
          <p:cNvPr descr="C://Users/rmjlvbu/OneDrive%20-%20University%20College%20London/Toolkit%20merge%20files/Waves/234/Graphs/Scotland/Alcohol/nolo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Triggers for past-year attempts</a:t>
            </a:r>
          </a:p>
        </p:txBody>
      </p:sp>
      <p:pic>
        <p:nvPicPr>
          <p:cNvPr descr="C://Users/rmjlvbu/OneDrive%20-%20University%20College%20London/Toolkit%20merge%20files/Waves/234/Graphs/Scotland/Alcohol/triggers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0" y="1600200"/>
            <a:ext cx="70231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(AUDIT) - not collected since October 2024</a:t>
            </a:r>
          </a:p>
        </p:txBody>
      </p:sp>
      <p:pic>
        <p:nvPicPr>
          <p:cNvPr descr="C://Users/rmjlvbu/OneDrive%20-%20University%20College%20London/Toolkit%20merge%20files/Waves/211-220/215/Graphs/Scotland/Alcohol/audi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08100" y="1600200"/>
            <a:ext cx="65278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Data collected during monthly household survey</a:t>
            </a:r>
          </a:p>
          <a:p>
            <a:pPr lvl="0"/>
            <a:r>
              <a:rPr/>
              <a:t>Each month involves a new representative sample of 400-450 adults (16 and over)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Risky drinking operationalised as AUDIT-C of 5 or above (</a:t>
            </a:r>
            <a:r>
              <a:rPr>
                <a:hlinkClick r:id="rId2"/>
              </a:rPr>
              <a:t>https://cks.nice.org.uk/topics/alcohol-problem-drinking/diagnosis/how-to-screen</a:t>
            </a:r>
            <a:r>
              <a:rPr/>
              <a:t>)</a:t>
            </a:r>
          </a:p>
          <a:p>
            <a:pPr lvl="0"/>
            <a:r>
              <a:rPr/>
              <a:t>Kock, et al., 2021. Protocol for expansion of an existing national monthly survey of smoking behaviour and alcohol use in England to Scotland and Wales: The Smoking and Alcohol Toolkit Study. Wellcome Open Research. 6:67</a:t>
            </a:r>
          </a:p>
          <a:p>
            <a:pPr lvl="0"/>
            <a:r>
              <a:rPr/>
              <a:t>More information (and access to the data underlying each graph) will be available online soon.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8CE8851B-12EA-4E58-8C96-FA1E0253FF7C}"/>
</file>

<file path=customXml/itemProps2.xml><?xml version="1.0" encoding="utf-8"?>
<ds:datastoreItem xmlns:ds="http://schemas.openxmlformats.org/officeDocument/2006/customXml" ds:itemID="{8729B059-A023-4904-A694-2483088EDD4D}"/>
</file>

<file path=customXml/itemProps3.xml><?xml version="1.0" encoding="utf-8"?>
<ds:datastoreItem xmlns:ds="http://schemas.openxmlformats.org/officeDocument/2006/customXml" ds:itemID="{8A0B6B41-BBB4-4B19-AD0E-FA3408478D5F}"/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Latest trends on alcohol consumption in Scotland from the Alcohol Toolkit Study</dc:title>
  <dc:creator>Vera Buss, Jamie Brown, Loren Kock</dc:creator>
  <cp:keywords/>
  <dcterms:created xsi:type="dcterms:W3CDTF">2026-05-12T09:30:06Z</dcterms:created>
  <dcterms:modified xsi:type="dcterms:W3CDTF">2026-05-12T09:30:06Z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12/05/2026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